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4" r:id="rId3"/>
    <p:sldId id="285" r:id="rId4"/>
    <p:sldId id="293" r:id="rId5"/>
    <p:sldId id="286" r:id="rId6"/>
    <p:sldId id="287" r:id="rId7"/>
    <p:sldId id="290" r:id="rId8"/>
    <p:sldId id="288" r:id="rId9"/>
    <p:sldId id="291" r:id="rId10"/>
    <p:sldId id="292" r:id="rId11"/>
    <p:sldId id="268" r:id="rId12"/>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0000"/>
    <a:srgbClr val="89898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45" autoAdjust="0"/>
    <p:restoredTop sz="79026" autoAdjust="0"/>
  </p:normalViewPr>
  <p:slideViewPr>
    <p:cSldViewPr>
      <p:cViewPr>
        <p:scale>
          <a:sx n="70" d="100"/>
          <a:sy n="70" d="100"/>
        </p:scale>
        <p:origin x="-1308" y="-153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355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962400" y="0"/>
            <a:ext cx="3033713" cy="463550"/>
          </a:xfrm>
          <a:prstGeom prst="rect">
            <a:avLst/>
          </a:prstGeom>
        </p:spPr>
        <p:txBody>
          <a:bodyPr vert="horz" lIns="91440" tIns="45720" rIns="91440" bIns="45720" rtlCol="0"/>
          <a:lstStyle>
            <a:lvl1pPr algn="r">
              <a:defRPr sz="1200">
                <a:cs typeface="Arial" charset="0"/>
              </a:defRPr>
            </a:lvl1pPr>
          </a:lstStyle>
          <a:p>
            <a:pPr>
              <a:defRPr/>
            </a:pPr>
            <a:fld id="{0B73B273-668E-4E4F-9FA6-136525987CF3}" type="datetimeFigureOut">
              <a:rPr lang="en-US"/>
              <a:pPr>
                <a:defRPr/>
              </a:pPr>
              <a:t>6/14/2016</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03725"/>
            <a:ext cx="5597525" cy="41719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05863"/>
            <a:ext cx="3033713" cy="46355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62400" y="8805863"/>
            <a:ext cx="3033713" cy="463550"/>
          </a:xfrm>
          <a:prstGeom prst="rect">
            <a:avLst/>
          </a:prstGeom>
        </p:spPr>
        <p:txBody>
          <a:bodyPr vert="horz" lIns="91440" tIns="45720" rIns="91440" bIns="45720" rtlCol="0" anchor="b"/>
          <a:lstStyle>
            <a:lvl1pPr algn="r">
              <a:defRPr sz="1200">
                <a:cs typeface="Arial" charset="0"/>
              </a:defRPr>
            </a:lvl1pPr>
          </a:lstStyle>
          <a:p>
            <a:pPr>
              <a:defRPr/>
            </a:pPr>
            <a:fld id="{85529831-9905-4944-BF1B-9B3C38D54D9E}" type="slidenum">
              <a:rPr lang="en-US"/>
              <a:pPr>
                <a:defRPr/>
              </a:pPr>
              <a:t>‹#›</a:t>
            </a:fld>
            <a:endParaRPr lang="en-US"/>
          </a:p>
        </p:txBody>
      </p:sp>
    </p:spTree>
    <p:extLst>
      <p:ext uri="{BB962C8B-B14F-4D97-AF65-F5344CB8AC3E}">
        <p14:creationId xmlns:p14="http://schemas.microsoft.com/office/powerpoint/2010/main" val="188868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ebmail.ansi.org/exchweb/bin/redir.asp?URL=http://ita.doc.gov/td/standards/pdf%20files/Standards%20and%20Competitiveness.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12290"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r>
              <a:rPr lang="en-US" smtClean="0"/>
              <a:t>Standards mean Business - to government, industry, and the bottom line!  The U.S Department of Commerce estimates that Standards and Conformity Assessment impact 80% of global commodity trade¹. For more than a century, voluntary consensus standardization and conformity assessment activities have been coalescing markets and saving money for organizations in both the private and public sectors. However, there is still a marked lack of standards and conformance-related knowledge by decision makers in business and industry. </a:t>
            </a:r>
          </a:p>
          <a:p>
            <a:endParaRPr lang="en-US" smtClean="0"/>
          </a:p>
          <a:p>
            <a:r>
              <a:rPr lang="en-US" smtClean="0"/>
              <a:t>¹United States Department of Commerce, Standards and Competitiveness – Coordinating for Results. Washington, DC May 2004, p1</a:t>
            </a:r>
          </a:p>
          <a:p>
            <a:r>
              <a:rPr lang="en-US" u="sng" smtClean="0">
                <a:hlinkClick r:id="rId3" action="ppaction://hlinkfile"/>
              </a:rPr>
              <a:t>http://ita.doc.gov/td/standards/pdf%20files/Standards%20and%20Competitiveness.pdf</a:t>
            </a:r>
            <a:endParaRPr lang="en-US" smtClean="0"/>
          </a:p>
          <a:p>
            <a:endParaRPr lang="en-US" smtClean="0"/>
          </a:p>
          <a:p>
            <a:endParaRPr lang="en-US" smtClean="0"/>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14338"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lnSpc>
                <a:spcPct val="114000"/>
              </a:lnSpc>
              <a:spcBef>
                <a:spcPct val="20000"/>
              </a:spcBef>
              <a:buClr>
                <a:srgbClr val="669900"/>
              </a:buClr>
              <a:buFont typeface="Wingdings" pitchFamily="2" charset="2"/>
              <a:buNone/>
              <a:defRPr/>
            </a:pPr>
            <a:r>
              <a:rPr lang="en-US" dirty="0" smtClean="0"/>
              <a:t>The National Technology Transfer and Advancement Act (NTTAA), with implementation document OMB Circular A119, endorses public-private standards development partnerships to create solutions for meeting regulatory requirements that support national objectives and priorities through the use of voluntary consensus standards, whenever practicable and appropriate, to: </a:t>
            </a:r>
          </a:p>
          <a:p>
            <a:pPr marL="400050" indent="-285750">
              <a:lnSpc>
                <a:spcPct val="114000"/>
              </a:lnSpc>
              <a:spcBef>
                <a:spcPts val="0"/>
              </a:spcBef>
              <a:buClr>
                <a:srgbClr val="669900"/>
              </a:buClr>
              <a:buSzPct val="90000"/>
              <a:buFont typeface="Wingdings" pitchFamily="2" charset="2"/>
              <a:buChar char="§"/>
              <a:defRPr/>
            </a:pPr>
            <a:r>
              <a:rPr lang="en-US" dirty="0" smtClean="0"/>
              <a:t>eliminate the cost to the government of developing its own standard </a:t>
            </a:r>
          </a:p>
          <a:p>
            <a:pPr marL="400050" indent="-285750">
              <a:lnSpc>
                <a:spcPct val="114000"/>
              </a:lnSpc>
              <a:spcBef>
                <a:spcPts val="0"/>
              </a:spcBef>
              <a:buClr>
                <a:srgbClr val="669900"/>
              </a:buClr>
              <a:buSzPct val="90000"/>
              <a:buFont typeface="Wingdings" pitchFamily="2" charset="2"/>
              <a:buChar char="§"/>
              <a:defRPr/>
            </a:pPr>
            <a:r>
              <a:rPr lang="en-US" dirty="0" smtClean="0"/>
              <a:t>decrease the cost of goods procured and the burden of complying with agency regulation </a:t>
            </a:r>
          </a:p>
          <a:p>
            <a:pPr marL="400050" indent="-285750">
              <a:lnSpc>
                <a:spcPct val="114000"/>
              </a:lnSpc>
              <a:spcBef>
                <a:spcPts val="0"/>
              </a:spcBef>
              <a:buClr>
                <a:srgbClr val="669900"/>
              </a:buClr>
              <a:buSzPct val="90000"/>
              <a:buFont typeface="Wingdings" pitchFamily="2" charset="2"/>
              <a:buChar char="§"/>
              <a:defRPr/>
            </a:pPr>
            <a:r>
              <a:rPr lang="en-US" dirty="0" smtClean="0"/>
              <a:t>provide incentives and opportunities to establish standards that serve national needs </a:t>
            </a:r>
          </a:p>
          <a:p>
            <a:pPr marL="400050" indent="-285750">
              <a:lnSpc>
                <a:spcPct val="114000"/>
              </a:lnSpc>
              <a:spcBef>
                <a:spcPts val="0"/>
              </a:spcBef>
              <a:buClr>
                <a:srgbClr val="669900"/>
              </a:buClr>
              <a:buSzPct val="90000"/>
              <a:buFont typeface="Wingdings" pitchFamily="2" charset="2"/>
              <a:buChar char="§"/>
              <a:defRPr/>
            </a:pPr>
            <a:r>
              <a:rPr lang="en-US" dirty="0" smtClean="0"/>
              <a:t>encourage long-term growth for U.S. enterprises </a:t>
            </a:r>
          </a:p>
          <a:p>
            <a:pPr marL="400050" indent="-285750">
              <a:lnSpc>
                <a:spcPct val="114000"/>
              </a:lnSpc>
              <a:spcBef>
                <a:spcPts val="0"/>
              </a:spcBef>
              <a:buClr>
                <a:srgbClr val="669900"/>
              </a:buClr>
              <a:buSzPct val="90000"/>
              <a:buFont typeface="Wingdings" pitchFamily="2" charset="2"/>
              <a:buChar char="§"/>
              <a:defRPr/>
            </a:pPr>
            <a:r>
              <a:rPr lang="en-US" dirty="0" smtClean="0"/>
              <a:t>promote efficiency and economic competition through harmonization of standards</a:t>
            </a:r>
          </a:p>
          <a:p>
            <a:pPr marL="400050" indent="-285750">
              <a:lnSpc>
                <a:spcPct val="114000"/>
              </a:lnSpc>
              <a:spcBef>
                <a:spcPts val="0"/>
              </a:spcBef>
              <a:buClr>
                <a:srgbClr val="669900"/>
              </a:buClr>
              <a:buSzPct val="90000"/>
              <a:buFont typeface="Wingdings" pitchFamily="2" charset="2"/>
              <a:buChar char="§"/>
              <a:defRPr/>
            </a:pPr>
            <a:r>
              <a:rPr lang="en-US" dirty="0" smtClean="0"/>
              <a:t>further the policy of reliance upon the private sector to supply government needs for goods and services </a:t>
            </a:r>
          </a:p>
          <a:p>
            <a:pPr>
              <a:defRPr/>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070D85-E51D-4259-A66C-74DDDE429BFA}"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18434"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3657600"/>
          </a:xfrm>
          <a:prstGeom prst="rect">
            <a:avLst/>
          </a:prstGeom>
          <a:solidFill>
            <a:srgbClr val="66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4"/>
          <p:cNvSpPr/>
          <p:nvPr userDrawn="1"/>
        </p:nvSpPr>
        <p:spPr>
          <a:xfrm>
            <a:off x="2133600" y="304800"/>
            <a:ext cx="4724400" cy="3048000"/>
          </a:xfrm>
          <a:prstGeom prst="roundRect">
            <a:avLst/>
          </a:prstGeom>
          <a:solidFill>
            <a:schemeClr val="bg1"/>
          </a:solidFill>
          <a:ln>
            <a:noFill/>
          </a:ln>
          <a:effectLst>
            <a:innerShdw blurRad="114300">
              <a:schemeClr val="tx1">
                <a:lumMod val="65000"/>
                <a:lumOff val="3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3886200"/>
            <a:ext cx="9144000" cy="297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0"/>
          <p:cNvPicPr>
            <a:picLocks noChangeAspect="1"/>
          </p:cNvPicPr>
          <p:nvPr userDrawn="1"/>
        </p:nvPicPr>
        <p:blipFill>
          <a:blip r:embed="rId2"/>
          <a:srcRect/>
          <a:stretch>
            <a:fillRect/>
          </a:stretch>
        </p:blipFill>
        <p:spPr bwMode="auto">
          <a:xfrm>
            <a:off x="2373313" y="533400"/>
            <a:ext cx="4256087" cy="2590800"/>
          </a:xfrm>
          <a:prstGeom prst="rect">
            <a:avLst/>
          </a:prstGeom>
          <a:noFill/>
          <a:ln w="9525">
            <a:noFill/>
            <a:miter lim="800000"/>
            <a:headEnd/>
            <a:tailEnd/>
          </a:ln>
        </p:spPr>
      </p:pic>
      <p:sp>
        <p:nvSpPr>
          <p:cNvPr id="2" name="Title 1"/>
          <p:cNvSpPr>
            <a:spLocks noGrp="1"/>
          </p:cNvSpPr>
          <p:nvPr>
            <p:ph type="ctrTitle"/>
          </p:nvPr>
        </p:nvSpPr>
        <p:spPr>
          <a:xfrm>
            <a:off x="533400" y="3810000"/>
            <a:ext cx="8077200" cy="1151164"/>
          </a:xfrm>
        </p:spPr>
        <p:txBody>
          <a:bodyPr/>
          <a:lstStyle>
            <a:lvl1pPr algn="ctr">
              <a:defRPr b="1">
                <a:solidFill>
                  <a:srgbClr val="6699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257800"/>
            <a:ext cx="6400800" cy="1143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TextBox 7"/>
          <p:cNvSpPr txBox="1">
            <a:spLocks noChangeArrowheads="1"/>
          </p:cNvSpPr>
          <p:nvPr userDrawn="1"/>
        </p:nvSpPr>
        <p:spPr bwMode="auto">
          <a:xfrm>
            <a:off x="2590800" y="6335713"/>
            <a:ext cx="4572000" cy="246062"/>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n-US" sz="1000" dirty="0" smtClean="0">
                <a:solidFill>
                  <a:srgbClr val="7F7F7F"/>
                </a:solidFill>
              </a:rPr>
              <a:t>How Do Standards and Conformance Boost Business?</a:t>
            </a:r>
            <a:endParaRPr lang="en-US" sz="1000" dirty="0" smtClean="0">
              <a:solidFill>
                <a:schemeClr val="tx1">
                  <a:lumMod val="50000"/>
                  <a:lumOff val="50000"/>
                </a:schemeClr>
              </a:solidFill>
            </a:endParaRPr>
          </a:p>
        </p:txBody>
      </p:sp>
      <p:sp>
        <p:nvSpPr>
          <p:cNvPr id="1030" name="TextBox 8"/>
          <p:cNvSpPr txBox="1">
            <a:spLocks noChangeArrowheads="1"/>
          </p:cNvSpPr>
          <p:nvPr userDrawn="1"/>
        </p:nvSpPr>
        <p:spPr bwMode="auto">
          <a:xfrm>
            <a:off x="8043863" y="6335713"/>
            <a:ext cx="762000" cy="246062"/>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000" smtClean="0">
                <a:solidFill>
                  <a:srgbClr val="7F7F7F"/>
                </a:solidFill>
              </a:rPr>
              <a:t>Slide </a:t>
            </a:r>
            <a:fld id="{EEC55112-49B6-4AE8-BF08-A5BBA2E4FE75}" type="slidenum">
              <a:rPr lang="en-US" sz="1000" smtClean="0">
                <a:solidFill>
                  <a:srgbClr val="7F7F7F"/>
                </a:solidFill>
              </a:rPr>
              <a:pPr algn="r">
                <a:defRPr/>
              </a:pPr>
              <a:t>‹#›</a:t>
            </a:fld>
            <a:endParaRPr lang="en-US" sz="1000" smtClean="0">
              <a:solidFill>
                <a:srgbClr val="7F7F7F"/>
              </a:solidFill>
            </a:endParaRPr>
          </a:p>
        </p:txBody>
      </p:sp>
      <p:pic>
        <p:nvPicPr>
          <p:cNvPr id="2" name="Picture 6"/>
          <p:cNvPicPr>
            <a:picLocks noChangeAspect="1"/>
          </p:cNvPicPr>
          <p:nvPr userDrawn="1"/>
        </p:nvPicPr>
        <p:blipFill>
          <a:blip r:embed="rId9"/>
          <a:srcRect/>
          <a:stretch>
            <a:fillRect/>
          </a:stretch>
        </p:blipFill>
        <p:spPr bwMode="auto">
          <a:xfrm>
            <a:off x="457200" y="5668963"/>
            <a:ext cx="1508125" cy="9191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 id="2147483650" r:id="rId2"/>
    <p:sldLayoutId id="2147483651" r:id="rId3"/>
    <p:sldLayoutId id="2147483652" r:id="rId4"/>
    <p:sldLayoutId id="2147483653" r:id="rId5"/>
    <p:sldLayoutId id="2147483654" r:id="rId6"/>
    <p:sldLayoutId id="2147483655" r:id="rId7"/>
  </p:sldLayoutIdLst>
  <p:txStyles>
    <p:titleStyle>
      <a:lvl1pPr algn="l" rtl="0" eaLnBrk="0" fontAlgn="base" hangingPunct="0">
        <a:spcBef>
          <a:spcPct val="0"/>
        </a:spcBef>
        <a:spcAft>
          <a:spcPct val="0"/>
        </a:spcAft>
        <a:defRPr sz="4400" b="1" kern="1200">
          <a:solidFill>
            <a:srgbClr val="669900"/>
          </a:solidFill>
          <a:latin typeface="+mj-lt"/>
          <a:ea typeface="+mj-ea"/>
          <a:cs typeface="+mj-cs"/>
        </a:defRPr>
      </a:lvl1pPr>
      <a:lvl2pPr algn="l" rtl="0" eaLnBrk="0" fontAlgn="base" hangingPunct="0">
        <a:spcBef>
          <a:spcPct val="0"/>
        </a:spcBef>
        <a:spcAft>
          <a:spcPct val="0"/>
        </a:spcAft>
        <a:defRPr sz="4400" b="1">
          <a:solidFill>
            <a:srgbClr val="669900"/>
          </a:solidFill>
          <a:latin typeface="Calibri" pitchFamily="34" charset="0"/>
        </a:defRPr>
      </a:lvl2pPr>
      <a:lvl3pPr algn="l" rtl="0" eaLnBrk="0" fontAlgn="base" hangingPunct="0">
        <a:spcBef>
          <a:spcPct val="0"/>
        </a:spcBef>
        <a:spcAft>
          <a:spcPct val="0"/>
        </a:spcAft>
        <a:defRPr sz="4400" b="1">
          <a:solidFill>
            <a:srgbClr val="669900"/>
          </a:solidFill>
          <a:latin typeface="Calibri" pitchFamily="34" charset="0"/>
        </a:defRPr>
      </a:lvl3pPr>
      <a:lvl4pPr algn="l" rtl="0" eaLnBrk="0" fontAlgn="base" hangingPunct="0">
        <a:spcBef>
          <a:spcPct val="0"/>
        </a:spcBef>
        <a:spcAft>
          <a:spcPct val="0"/>
        </a:spcAft>
        <a:defRPr sz="4400" b="1">
          <a:solidFill>
            <a:srgbClr val="669900"/>
          </a:solidFill>
          <a:latin typeface="Calibri" pitchFamily="34" charset="0"/>
        </a:defRPr>
      </a:lvl4pPr>
      <a:lvl5pPr algn="l" rtl="0" eaLnBrk="0" fontAlgn="base" hangingPunct="0">
        <a:spcBef>
          <a:spcPct val="0"/>
        </a:spcBef>
        <a:spcAft>
          <a:spcPct val="0"/>
        </a:spcAft>
        <a:defRPr sz="4400" b="1">
          <a:solidFill>
            <a:srgbClr val="669900"/>
          </a:solidFill>
          <a:latin typeface="Calibri" pitchFamily="34" charset="0"/>
        </a:defRPr>
      </a:lvl5pPr>
      <a:lvl6pPr marL="457200" algn="l" rtl="0" fontAlgn="base">
        <a:spcBef>
          <a:spcPct val="0"/>
        </a:spcBef>
        <a:spcAft>
          <a:spcPct val="0"/>
        </a:spcAft>
        <a:defRPr sz="4400" b="1">
          <a:solidFill>
            <a:srgbClr val="669900"/>
          </a:solidFill>
          <a:latin typeface="Calibri" pitchFamily="34" charset="0"/>
        </a:defRPr>
      </a:lvl6pPr>
      <a:lvl7pPr marL="914400" algn="l" rtl="0" fontAlgn="base">
        <a:spcBef>
          <a:spcPct val="0"/>
        </a:spcBef>
        <a:spcAft>
          <a:spcPct val="0"/>
        </a:spcAft>
        <a:defRPr sz="4400" b="1">
          <a:solidFill>
            <a:srgbClr val="669900"/>
          </a:solidFill>
          <a:latin typeface="Calibri" pitchFamily="34" charset="0"/>
        </a:defRPr>
      </a:lvl7pPr>
      <a:lvl8pPr marL="1371600" algn="l" rtl="0" fontAlgn="base">
        <a:spcBef>
          <a:spcPct val="0"/>
        </a:spcBef>
        <a:spcAft>
          <a:spcPct val="0"/>
        </a:spcAft>
        <a:defRPr sz="4400" b="1">
          <a:solidFill>
            <a:srgbClr val="669900"/>
          </a:solidFill>
          <a:latin typeface="Calibri" pitchFamily="34" charset="0"/>
        </a:defRPr>
      </a:lvl8pPr>
      <a:lvl9pPr marL="1828800" algn="l" rtl="0" fontAlgn="base">
        <a:spcBef>
          <a:spcPct val="0"/>
        </a:spcBef>
        <a:spcAft>
          <a:spcPct val="0"/>
        </a:spcAft>
        <a:defRPr sz="4400" b="1">
          <a:solidFill>
            <a:srgbClr val="669900"/>
          </a:solidFill>
          <a:latin typeface="Calibri" pitchFamily="34" charset="0"/>
        </a:defRPr>
      </a:lvl9pPr>
    </p:titleStyle>
    <p:bodyStyle>
      <a:lvl1pPr marL="342900" indent="-342900" algn="l" rtl="0" eaLnBrk="0" fontAlgn="base" hangingPunct="0">
        <a:spcBef>
          <a:spcPct val="20000"/>
        </a:spcBef>
        <a:spcAft>
          <a:spcPct val="0"/>
        </a:spcAft>
        <a:buClr>
          <a:srgbClr val="669900"/>
        </a:buClr>
        <a:buFont typeface="Wingding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669900"/>
        </a:buClr>
        <a:buFont typeface="Wingdings"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669900"/>
        </a:buClr>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669900"/>
        </a:buClr>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669900"/>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ctrTitle"/>
          </p:nvPr>
        </p:nvSpPr>
        <p:spPr>
          <a:xfrm>
            <a:off x="304800" y="3886200"/>
            <a:ext cx="8610600" cy="2590800"/>
          </a:xfrm>
        </p:spPr>
        <p:txBody>
          <a:bodyPr/>
          <a:lstStyle/>
          <a:p>
            <a:pPr eaLnBrk="1" hangingPunct="1">
              <a:lnSpc>
                <a:spcPct val="150000"/>
              </a:lnSpc>
            </a:pPr>
            <a:r>
              <a:rPr lang="en-US" sz="3600" smtClean="0"/>
              <a:t>Why We All Need to be Involved in the Standards Development and </a:t>
            </a:r>
            <a:br>
              <a:rPr lang="en-US" sz="3600" smtClean="0"/>
            </a:br>
            <a:r>
              <a:rPr lang="en-US" sz="3600" smtClean="0"/>
              <a:t>Conformity Assessment Process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a:xfrm>
            <a:off x="304800" y="304800"/>
            <a:ext cx="8458200" cy="1143000"/>
          </a:xfrm>
        </p:spPr>
        <p:txBody>
          <a:bodyPr/>
          <a:lstStyle/>
          <a:p>
            <a:r>
              <a:rPr lang="en-US" smtClean="0"/>
              <a:t>We All Need To…</a:t>
            </a:r>
          </a:p>
        </p:txBody>
      </p:sp>
      <p:sp>
        <p:nvSpPr>
          <p:cNvPr id="23554" name="Rectangle 3"/>
          <p:cNvSpPr>
            <a:spLocks noGrp="1" noChangeArrowheads="1"/>
          </p:cNvSpPr>
          <p:nvPr>
            <p:ph type="body" idx="4294967295"/>
          </p:nvPr>
        </p:nvSpPr>
        <p:spPr>
          <a:xfrm>
            <a:off x="0" y="1219200"/>
            <a:ext cx="9144000" cy="4678363"/>
          </a:xfrm>
        </p:spPr>
        <p:txBody>
          <a:bodyPr/>
          <a:lstStyle/>
          <a:p>
            <a:pPr>
              <a:spcBef>
                <a:spcPct val="0"/>
              </a:spcBef>
              <a:spcAft>
                <a:spcPts val="1200"/>
              </a:spcAft>
              <a:buFont typeface="Wingdings" pitchFamily="2" charset="2"/>
              <a:buChar char="q"/>
            </a:pPr>
            <a:r>
              <a:rPr lang="en-US" sz="2200" dirty="0" smtClean="0"/>
              <a:t>Understand that standardization and conformity assessment play a strategic role in industry and government initiatives and public policy implementation </a:t>
            </a:r>
          </a:p>
          <a:p>
            <a:pPr>
              <a:spcBef>
                <a:spcPct val="0"/>
              </a:spcBef>
              <a:spcAft>
                <a:spcPts val="1200"/>
              </a:spcAft>
              <a:buFont typeface="Wingdings" pitchFamily="2" charset="2"/>
              <a:buChar char="q"/>
            </a:pPr>
            <a:r>
              <a:rPr lang="en-US" sz="2200" dirty="0" smtClean="0"/>
              <a:t>Leverage the public-private partnership of U.S. standards development  to promote quality, safety, and an improved environment for the continued global competitiveness of U.S. industry</a:t>
            </a:r>
          </a:p>
          <a:p>
            <a:pPr>
              <a:spcBef>
                <a:spcPct val="0"/>
              </a:spcBef>
              <a:spcAft>
                <a:spcPts val="1200"/>
              </a:spcAft>
              <a:buFont typeface="Wingdings" pitchFamily="2" charset="2"/>
              <a:buChar char="q"/>
            </a:pPr>
            <a:r>
              <a:rPr lang="en-US" sz="2200" dirty="0" smtClean="0"/>
              <a:t>Identify and support stakeholders participation in standardization efforts. Educate our younger generation and encourage them to participate in the standards development process</a:t>
            </a:r>
          </a:p>
          <a:p>
            <a:pPr>
              <a:spcBef>
                <a:spcPct val="0"/>
              </a:spcBef>
              <a:spcAft>
                <a:spcPts val="1200"/>
              </a:spcAft>
              <a:buFont typeface="Wingdings" pitchFamily="2" charset="2"/>
              <a:buChar char="q"/>
            </a:pPr>
            <a:r>
              <a:rPr lang="en-US" sz="2200" dirty="0" smtClean="0"/>
              <a:t>Make a resource commitment – time, money, and manpower – to the U.S. standardization system</a:t>
            </a:r>
          </a:p>
        </p:txBody>
      </p:sp>
    </p:spTree>
  </p:cSld>
  <p:clrMapOvr>
    <a:masterClrMapping/>
  </p:clrMapOvr>
  <p:transition spd="slow"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733800" y="1447800"/>
            <a:ext cx="5081588" cy="4633913"/>
          </a:xfrm>
          <a:prstGeom prst="rect">
            <a:avLst/>
          </a:prstGeom>
          <a:noFill/>
          <a:ln>
            <a:noFill/>
          </a:ln>
          <a:extLst/>
        </p:spPr>
        <p:txBody>
          <a:bodyPr>
            <a:spAutoFit/>
          </a:bodyPr>
          <a:lstStyle/>
          <a:p>
            <a:pPr eaLnBrk="0" fontAlgn="auto" hangingPunct="0">
              <a:spcBef>
                <a:spcPts val="0"/>
              </a:spcBef>
              <a:spcAft>
                <a:spcPts val="0"/>
              </a:spcAft>
              <a:defRPr/>
            </a:pPr>
            <a:r>
              <a:rPr lang="en-US" sz="2000" b="1" dirty="0">
                <a:solidFill>
                  <a:schemeClr val="bg1">
                    <a:lumMod val="50000"/>
                  </a:schemeClr>
                </a:solidFill>
                <a:latin typeface="+mn-lt"/>
                <a:ea typeface="ＭＳ Ｐゴシック" charset="-128"/>
                <a:cs typeface="+mn-cs"/>
              </a:rPr>
              <a:t>American National Standards Institute</a:t>
            </a:r>
            <a:br>
              <a:rPr lang="en-US" sz="2000" b="1" dirty="0">
                <a:solidFill>
                  <a:schemeClr val="bg1">
                    <a:lumMod val="50000"/>
                  </a:schemeClr>
                </a:solidFill>
                <a:latin typeface="+mn-lt"/>
                <a:ea typeface="ＭＳ Ｐゴシック" charset="-128"/>
                <a:cs typeface="+mn-cs"/>
              </a:rPr>
            </a:br>
            <a:endParaRPr lang="en-US" sz="2000" b="1" dirty="0">
              <a:solidFill>
                <a:schemeClr val="bg1">
                  <a:lumMod val="50000"/>
                </a:schemeClr>
              </a:solidFill>
              <a:latin typeface="+mn-lt"/>
              <a:ea typeface="ＭＳ Ｐゴシック" charset="-128"/>
              <a:cs typeface="+mn-cs"/>
            </a:endParaRPr>
          </a:p>
          <a:p>
            <a:pPr eaLnBrk="0" fontAlgn="auto" hangingPunct="0">
              <a:lnSpc>
                <a:spcPct val="125000"/>
              </a:lnSpc>
              <a:spcBef>
                <a:spcPts val="0"/>
              </a:spcBef>
              <a:spcAft>
                <a:spcPts val="0"/>
              </a:spcAft>
              <a:defRPr/>
            </a:pPr>
            <a:r>
              <a:rPr lang="en-US" b="1" dirty="0">
                <a:solidFill>
                  <a:srgbClr val="669900"/>
                </a:solidFill>
                <a:latin typeface="+mn-lt"/>
                <a:ea typeface="ＭＳ Ｐゴシック" charset="-128"/>
                <a:cs typeface="+mn-cs"/>
              </a:rPr>
              <a:t>Headquarters</a:t>
            </a:r>
            <a:r>
              <a:rPr lang="en-US" dirty="0">
                <a:solidFill>
                  <a:schemeClr val="bg1">
                    <a:lumMod val="50000"/>
                  </a:schemeClr>
                </a:solidFill>
                <a:latin typeface="+mn-lt"/>
                <a:ea typeface="ＭＳ Ｐゴシック" charset="-128"/>
                <a:cs typeface="+mn-cs"/>
              </a:rPr>
              <a:t>		</a:t>
            </a:r>
            <a:r>
              <a:rPr lang="en-US" b="1" dirty="0">
                <a:solidFill>
                  <a:srgbClr val="669900"/>
                </a:solidFill>
                <a:latin typeface="+mn-lt"/>
                <a:ea typeface="ＭＳ Ｐゴシック" charset="-128"/>
                <a:cs typeface="+mn-cs"/>
              </a:rPr>
              <a:t>New York Office</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1899 L Street, NW		25 West 43rd Street</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11th Floor		4th Floor	</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Washington, DC  20036	New York, NY 10036	</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T:  202.293.8020		T:   212.642.4900 </a:t>
            </a:r>
            <a:br>
              <a:rPr lang="en-US" dirty="0">
                <a:solidFill>
                  <a:schemeClr val="bg1">
                    <a:lumMod val="50000"/>
                  </a:schemeClr>
                </a:solidFill>
                <a:latin typeface="+mn-lt"/>
                <a:ea typeface="ＭＳ Ｐゴシック" charset="-128"/>
                <a:cs typeface="+mn-cs"/>
              </a:rPr>
            </a:br>
            <a:r>
              <a:rPr lang="en-US" dirty="0">
                <a:solidFill>
                  <a:schemeClr val="bg1">
                    <a:lumMod val="50000"/>
                  </a:schemeClr>
                </a:solidFill>
                <a:latin typeface="+mn-lt"/>
                <a:ea typeface="ＭＳ Ｐゴシック" charset="-128"/>
                <a:cs typeface="+mn-cs"/>
              </a:rPr>
              <a:t>F:  202.293.9287		F:   212.398.0023 </a:t>
            </a:r>
          </a:p>
          <a:p>
            <a:pPr eaLnBrk="0" fontAlgn="auto" hangingPunct="0">
              <a:lnSpc>
                <a:spcPct val="125000"/>
              </a:lnSpc>
              <a:spcBef>
                <a:spcPts val="0"/>
              </a:spcBef>
              <a:spcAft>
                <a:spcPts val="0"/>
              </a:spcAft>
              <a:defRPr/>
            </a:pPr>
            <a:endParaRPr lang="en-US" sz="2000" dirty="0">
              <a:solidFill>
                <a:schemeClr val="bg1">
                  <a:lumMod val="50000"/>
                </a:schemeClr>
              </a:solidFill>
              <a:latin typeface="+mn-lt"/>
              <a:ea typeface="ＭＳ Ｐゴシック" charset="-128"/>
              <a:cs typeface="+mn-cs"/>
            </a:endParaRP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www.ansi.org</a:t>
            </a: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webstore.ansi.org</a:t>
            </a: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www.nssn.org</a:t>
            </a:r>
          </a:p>
        </p:txBody>
      </p:sp>
      <p:sp>
        <p:nvSpPr>
          <p:cNvPr id="24578" name="Line 10"/>
          <p:cNvSpPr>
            <a:spLocks noChangeShapeType="1"/>
          </p:cNvSpPr>
          <p:nvPr/>
        </p:nvSpPr>
        <p:spPr bwMode="auto">
          <a:xfrm>
            <a:off x="3276600" y="1647825"/>
            <a:ext cx="0" cy="4159250"/>
          </a:xfrm>
          <a:prstGeom prst="line">
            <a:avLst/>
          </a:prstGeom>
          <a:noFill/>
          <a:ln w="57150">
            <a:solidFill>
              <a:srgbClr val="669900"/>
            </a:solidFill>
            <a:round/>
            <a:headEnd type="none" w="sm" len="sm"/>
            <a:tailEnd type="none" w="sm" len="sm"/>
          </a:ln>
        </p:spPr>
        <p:txBody>
          <a:bodyPr/>
          <a:lstStyle/>
          <a:p>
            <a:endParaRPr lang="en-US"/>
          </a:p>
        </p:txBody>
      </p:sp>
      <p:sp>
        <p:nvSpPr>
          <p:cNvPr id="24579" name="Rectangle 2"/>
          <p:cNvSpPr>
            <a:spLocks noGrp="1" noChangeArrowheads="1"/>
          </p:cNvSpPr>
          <p:nvPr>
            <p:ph type="title"/>
          </p:nvPr>
        </p:nvSpPr>
        <p:spPr/>
        <p:txBody>
          <a:bodyPr/>
          <a:lstStyle/>
          <a:p>
            <a:pPr eaLnBrk="1" hangingPunct="1"/>
            <a:r>
              <a:rPr lang="en-US" sz="4000" smtClean="0"/>
              <a:t>For More Information</a:t>
            </a:r>
          </a:p>
        </p:txBody>
      </p:sp>
      <p:sp>
        <p:nvSpPr>
          <p:cNvPr id="7" name="Rectangle 5"/>
          <p:cNvSpPr>
            <a:spLocks noChangeArrowheads="1"/>
          </p:cNvSpPr>
          <p:nvPr/>
        </p:nvSpPr>
        <p:spPr bwMode="auto">
          <a:xfrm>
            <a:off x="76200" y="1676400"/>
            <a:ext cx="3124200" cy="2133600"/>
          </a:xfrm>
          <a:prstGeom prst="rect">
            <a:avLst/>
          </a:prstGeom>
          <a:noFill/>
          <a:ln>
            <a:noFill/>
          </a:ln>
          <a:effectLst/>
          <a:extLst/>
        </p:spPr>
        <p:txBody>
          <a:bodyPr/>
          <a:lstStyle/>
          <a:p>
            <a:pPr algn="ctr" fontAlgn="auto">
              <a:spcBef>
                <a:spcPct val="20000"/>
              </a:spcBef>
              <a:spcAft>
                <a:spcPts val="0"/>
              </a:spcAft>
              <a:defRPr/>
            </a:pPr>
            <a:r>
              <a:rPr lang="en-US" sz="2200" b="1" dirty="0">
                <a:solidFill>
                  <a:schemeClr val="tx1">
                    <a:tint val="75000"/>
                  </a:schemeClr>
                </a:solidFill>
                <a:cs typeface="Calibri" pitchFamily="34" charset="0"/>
              </a:rPr>
              <a:t>George </a:t>
            </a:r>
            <a:r>
              <a:rPr lang="en-US" sz="2200" b="1" dirty="0" err="1">
                <a:solidFill>
                  <a:schemeClr val="tx1">
                    <a:tint val="75000"/>
                  </a:schemeClr>
                </a:solidFill>
                <a:cs typeface="Calibri" pitchFamily="34" charset="0"/>
              </a:rPr>
              <a:t>Gulla</a:t>
            </a:r>
            <a:endParaRPr lang="en-US" sz="2200" b="1" dirty="0">
              <a:solidFill>
                <a:schemeClr val="tx1">
                  <a:tint val="75000"/>
                </a:schemeClr>
              </a:solidFill>
              <a:cs typeface="Calibri" pitchFamily="34" charset="0"/>
            </a:endParaRPr>
          </a:p>
          <a:p>
            <a:pPr algn="ctr" fontAlgn="auto">
              <a:spcBef>
                <a:spcPct val="20000"/>
              </a:spcBef>
              <a:spcAft>
                <a:spcPts val="0"/>
              </a:spcAft>
              <a:defRPr/>
            </a:pPr>
            <a:r>
              <a:rPr lang="en-US" sz="2200" dirty="0">
                <a:solidFill>
                  <a:schemeClr val="tx1">
                    <a:tint val="75000"/>
                  </a:schemeClr>
                </a:solidFill>
                <a:cs typeface="Calibri" pitchFamily="34" charset="0"/>
              </a:rPr>
              <a:t>Vice President, Publications</a:t>
            </a:r>
          </a:p>
          <a:p>
            <a:pPr algn="ctr" fontAlgn="auto">
              <a:spcBef>
                <a:spcPct val="20000"/>
              </a:spcBef>
              <a:spcAft>
                <a:spcPts val="0"/>
              </a:spcAft>
              <a:defRPr/>
            </a:pPr>
            <a:r>
              <a:rPr lang="en-US" sz="2200" b="1" dirty="0">
                <a:solidFill>
                  <a:srgbClr val="669900"/>
                </a:solidFill>
                <a:latin typeface="+mn-lt"/>
                <a:ea typeface="+mj-ea"/>
                <a:cs typeface="+mj-cs"/>
              </a:rPr>
              <a:t>ggulla@ansi.org</a:t>
            </a:r>
          </a:p>
        </p:txBody>
      </p:sp>
      <p:sp>
        <p:nvSpPr>
          <p:cNvPr id="8" name="Rectangle 7"/>
          <p:cNvSpPr>
            <a:spLocks noChangeArrowheads="1"/>
          </p:cNvSpPr>
          <p:nvPr/>
        </p:nvSpPr>
        <p:spPr bwMode="auto">
          <a:xfrm>
            <a:off x="76200" y="3908425"/>
            <a:ext cx="3124200" cy="2133600"/>
          </a:xfrm>
          <a:prstGeom prst="rect">
            <a:avLst/>
          </a:prstGeom>
          <a:noFill/>
          <a:ln>
            <a:noFill/>
          </a:ln>
          <a:effectLst/>
          <a:extLst/>
        </p:spPr>
        <p:txBody>
          <a:bodyPr/>
          <a:lstStyle/>
          <a:p>
            <a:pPr algn="ctr" fontAlgn="auto">
              <a:spcBef>
                <a:spcPct val="20000"/>
              </a:spcBef>
              <a:spcAft>
                <a:spcPts val="0"/>
              </a:spcAft>
              <a:defRPr/>
            </a:pPr>
            <a:r>
              <a:rPr lang="en-US" sz="2200" b="1" dirty="0">
                <a:solidFill>
                  <a:schemeClr val="tx1">
                    <a:tint val="75000"/>
                  </a:schemeClr>
                </a:solidFill>
                <a:cs typeface="Calibri" pitchFamily="34" charset="0"/>
              </a:rPr>
              <a:t>Liz Neiman</a:t>
            </a:r>
          </a:p>
          <a:p>
            <a:pPr algn="ctr" fontAlgn="auto">
              <a:spcBef>
                <a:spcPct val="20000"/>
              </a:spcBef>
              <a:spcAft>
                <a:spcPts val="0"/>
              </a:spcAft>
              <a:defRPr/>
            </a:pPr>
            <a:r>
              <a:rPr lang="en-US" sz="2200" dirty="0" smtClean="0">
                <a:solidFill>
                  <a:schemeClr val="tx1">
                    <a:tint val="75000"/>
                  </a:schemeClr>
                </a:solidFill>
                <a:cs typeface="Calibri" pitchFamily="34" charset="0"/>
              </a:rPr>
              <a:t>Senior Director</a:t>
            </a:r>
            <a:r>
              <a:rPr lang="en-US" sz="2200" dirty="0">
                <a:solidFill>
                  <a:schemeClr val="tx1">
                    <a:tint val="75000"/>
                  </a:schemeClr>
                </a:solidFill>
                <a:cs typeface="Calibri" pitchFamily="34" charset="0"/>
              </a:rPr>
              <a:t>, Communications and </a:t>
            </a:r>
            <a:r>
              <a:rPr lang="en-US" sz="2200" dirty="0" smtClean="0">
                <a:solidFill>
                  <a:schemeClr val="tx1">
                    <a:tint val="75000"/>
                  </a:schemeClr>
                </a:solidFill>
                <a:cs typeface="Calibri" pitchFamily="34" charset="0"/>
              </a:rPr>
              <a:t>PR</a:t>
            </a:r>
            <a:endParaRPr lang="en-US" sz="2200" dirty="0">
              <a:solidFill>
                <a:schemeClr val="tx1">
                  <a:tint val="75000"/>
                </a:schemeClr>
              </a:solidFill>
              <a:cs typeface="Calibri" pitchFamily="34" charset="0"/>
            </a:endParaRPr>
          </a:p>
          <a:p>
            <a:pPr algn="ctr" fontAlgn="auto">
              <a:spcBef>
                <a:spcPct val="20000"/>
              </a:spcBef>
              <a:spcAft>
                <a:spcPts val="0"/>
              </a:spcAft>
              <a:defRPr/>
            </a:pPr>
            <a:r>
              <a:rPr lang="en-US" sz="2200" b="1" dirty="0">
                <a:solidFill>
                  <a:srgbClr val="669900"/>
                </a:solidFill>
                <a:latin typeface="+mn-lt"/>
                <a:ea typeface="+mj-ea"/>
                <a:cs typeface="+mj-cs"/>
              </a:rPr>
              <a:t>eneiman@ansi.org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idx="4294967295"/>
          </p:nvPr>
        </p:nvSpPr>
        <p:spPr>
          <a:xfrm>
            <a:off x="152400" y="457200"/>
            <a:ext cx="8839200" cy="1143000"/>
          </a:xfrm>
        </p:spPr>
        <p:txBody>
          <a:bodyPr/>
          <a:lstStyle/>
          <a:p>
            <a:r>
              <a:rPr lang="en-US" sz="4000" smtClean="0"/>
              <a:t>Fact: Standards Mean Business</a:t>
            </a:r>
            <a:br>
              <a:rPr lang="en-US" sz="4000" smtClean="0"/>
            </a:br>
            <a:r>
              <a:rPr lang="en-US" sz="3700" b="0" i="1" smtClean="0"/>
              <a:t>To industry, government and the bottom line</a:t>
            </a:r>
            <a:endParaRPr lang="en-US" sz="3700" b="0" smtClean="0"/>
          </a:p>
        </p:txBody>
      </p:sp>
      <p:sp>
        <p:nvSpPr>
          <p:cNvPr id="11266" name="Rectangle 4"/>
          <p:cNvSpPr>
            <a:spLocks noChangeArrowheads="1"/>
          </p:cNvSpPr>
          <p:nvPr/>
        </p:nvSpPr>
        <p:spPr bwMode="auto">
          <a:xfrm>
            <a:off x="533400" y="1727230"/>
            <a:ext cx="8077200" cy="4524315"/>
          </a:xfrm>
          <a:prstGeom prst="rect">
            <a:avLst/>
          </a:prstGeom>
          <a:noFill/>
          <a:ln w="9525">
            <a:noFill/>
            <a:miter lim="800000"/>
            <a:headEnd/>
            <a:tailEnd/>
          </a:ln>
        </p:spPr>
        <p:txBody>
          <a:bodyPr anchor="ctr">
            <a:spAutoFit/>
          </a:bodyPr>
          <a:lstStyle/>
          <a:p>
            <a:pPr algn="ctr"/>
            <a:r>
              <a:rPr lang="en-US" sz="2400" dirty="0"/>
              <a:t>The U.S Department of Commerce estimates that</a:t>
            </a:r>
          </a:p>
          <a:p>
            <a:pPr algn="ctr"/>
            <a:r>
              <a:rPr lang="en-US" sz="2400" dirty="0"/>
              <a:t>standards and conformity assessment impact</a:t>
            </a:r>
          </a:p>
          <a:p>
            <a:pPr algn="ctr"/>
            <a:r>
              <a:rPr lang="en-US" sz="2400" dirty="0"/>
              <a:t>80% of global commodity trade.</a:t>
            </a:r>
          </a:p>
          <a:p>
            <a:pPr algn="ctr"/>
            <a:r>
              <a:rPr lang="en-US" sz="2400" dirty="0"/>
              <a:t/>
            </a:r>
            <a:br>
              <a:rPr lang="en-US" sz="2400" dirty="0"/>
            </a:br>
            <a:r>
              <a:rPr lang="en-US" sz="2400" dirty="0"/>
              <a:t>Standards and conformance provide significant value to society and government, are essential for an </a:t>
            </a:r>
            <a:r>
              <a:rPr lang="en-US" sz="2400" dirty="0" smtClean="0"/>
              <a:t>expanding</a:t>
            </a:r>
          </a:p>
          <a:p>
            <a:pPr algn="ctr"/>
            <a:r>
              <a:rPr lang="en-US" sz="2400" dirty="0" smtClean="0"/>
              <a:t>national </a:t>
            </a:r>
            <a:r>
              <a:rPr lang="en-US" sz="2400" dirty="0"/>
              <a:t>economy, and vital to the </a:t>
            </a:r>
            <a:r>
              <a:rPr lang="en-US" sz="2400" dirty="0" smtClean="0"/>
              <a:t>global</a:t>
            </a:r>
          </a:p>
          <a:p>
            <a:pPr algn="ctr"/>
            <a:r>
              <a:rPr lang="en-US" sz="2400" dirty="0" smtClean="0"/>
              <a:t>competitiveness </a:t>
            </a:r>
            <a:r>
              <a:rPr lang="en-US" sz="2400" dirty="0"/>
              <a:t>of U.S. industry.</a:t>
            </a:r>
            <a:br>
              <a:rPr lang="en-US" sz="2400" dirty="0"/>
            </a:br>
            <a:r>
              <a:rPr lang="en-US" sz="2400" dirty="0"/>
              <a:t> </a:t>
            </a:r>
            <a:br>
              <a:rPr lang="en-US" sz="2400" dirty="0"/>
            </a:br>
            <a:r>
              <a:rPr lang="en-US" sz="2400" dirty="0"/>
              <a:t>All aspects of American goods and services </a:t>
            </a:r>
            <a:br>
              <a:rPr lang="en-US" sz="2400" dirty="0"/>
            </a:br>
            <a:r>
              <a:rPr lang="en-US" sz="2400" dirty="0"/>
              <a:t>are affected at some point by standards.</a:t>
            </a:r>
          </a:p>
          <a:p>
            <a:pPr algn="ctr"/>
            <a:r>
              <a:rPr lang="en-US" sz="2400" dirty="0"/>
              <a:t>They cannot be ignored or put aside.   </a:t>
            </a:r>
          </a:p>
        </p:txBody>
      </p:sp>
    </p:spTree>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idx="4294967295"/>
          </p:nvPr>
        </p:nvSpPr>
        <p:spPr>
          <a:xfrm>
            <a:off x="304800" y="274638"/>
            <a:ext cx="8229600" cy="1143000"/>
          </a:xfrm>
        </p:spPr>
        <p:txBody>
          <a:bodyPr/>
          <a:lstStyle/>
          <a:p>
            <a:r>
              <a:rPr lang="en-US" sz="4000" smtClean="0"/>
              <a:t>How Do Standards Boost Business?</a:t>
            </a:r>
          </a:p>
        </p:txBody>
      </p:sp>
      <p:sp>
        <p:nvSpPr>
          <p:cNvPr id="13314" name="Rectangle 3"/>
          <p:cNvSpPr>
            <a:spLocks noGrp="1" noChangeArrowheads="1"/>
          </p:cNvSpPr>
          <p:nvPr>
            <p:ph type="body" idx="4294967295"/>
          </p:nvPr>
        </p:nvSpPr>
        <p:spPr>
          <a:xfrm>
            <a:off x="381000" y="2209800"/>
            <a:ext cx="4114800" cy="3627438"/>
          </a:xfrm>
        </p:spPr>
        <p:txBody>
          <a:bodyPr lIns="90488" tIns="44450" rIns="90488" bIns="44450"/>
          <a:lstStyle/>
          <a:p>
            <a:pPr marL="347663" indent="-239713"/>
            <a:r>
              <a:rPr lang="en-US" sz="2400" b="1" smtClean="0"/>
              <a:t>Public-Private Partnerships</a:t>
            </a:r>
          </a:p>
          <a:p>
            <a:pPr marL="347663" indent="-239713"/>
            <a:endParaRPr lang="en-US" sz="2400" b="1" smtClean="0"/>
          </a:p>
          <a:p>
            <a:pPr marL="347663" indent="-239713"/>
            <a:r>
              <a:rPr lang="en-US" sz="2400" b="1" smtClean="0"/>
              <a:t>Competitive Advantage</a:t>
            </a:r>
          </a:p>
          <a:p>
            <a:pPr marL="347663" indent="-239713"/>
            <a:endParaRPr lang="en-US" sz="2400" b="1" smtClean="0"/>
          </a:p>
          <a:p>
            <a:pPr marL="347663" indent="-239713"/>
            <a:r>
              <a:rPr lang="en-US" sz="2400" b="1" smtClean="0"/>
              <a:t>Efficiency/Cost Savings </a:t>
            </a:r>
          </a:p>
        </p:txBody>
      </p:sp>
      <p:sp>
        <p:nvSpPr>
          <p:cNvPr id="13315" name="Rectangle 3"/>
          <p:cNvSpPr txBox="1">
            <a:spLocks noChangeArrowheads="1"/>
          </p:cNvSpPr>
          <p:nvPr/>
        </p:nvSpPr>
        <p:spPr bwMode="auto">
          <a:xfrm>
            <a:off x="4267200" y="2209800"/>
            <a:ext cx="4495800" cy="3398838"/>
          </a:xfrm>
          <a:prstGeom prst="rect">
            <a:avLst/>
          </a:prstGeom>
          <a:noFill/>
          <a:ln w="9525">
            <a:noFill/>
            <a:miter lim="800000"/>
            <a:headEnd/>
            <a:tailEnd/>
          </a:ln>
        </p:spPr>
        <p:txBody>
          <a:bodyPr lIns="90488" tIns="44450" rIns="90488" bIns="44450"/>
          <a:lstStyle/>
          <a:p>
            <a:pPr marL="347663" indent="-239713" eaLnBrk="0" hangingPunct="0">
              <a:spcBef>
                <a:spcPct val="20000"/>
              </a:spcBef>
              <a:buClr>
                <a:srgbClr val="669900"/>
              </a:buClr>
              <a:buFont typeface="Wingdings" pitchFamily="2" charset="2"/>
              <a:buChar char="§"/>
            </a:pPr>
            <a:r>
              <a:rPr lang="en-US" sz="2400" b="1"/>
              <a:t>Innovation/R&amp;D</a:t>
            </a:r>
          </a:p>
          <a:p>
            <a:pPr marL="347663" indent="-239713" eaLnBrk="0" hangingPunct="0">
              <a:spcBef>
                <a:spcPct val="20000"/>
              </a:spcBef>
              <a:buClr>
                <a:srgbClr val="669900"/>
              </a:buClr>
              <a:buFont typeface="Wingdings" pitchFamily="2" charset="2"/>
              <a:buChar char="§"/>
            </a:pPr>
            <a:endParaRPr lang="en-US" sz="2400" b="1"/>
          </a:p>
          <a:p>
            <a:pPr marL="347663" indent="-239713" eaLnBrk="0" hangingPunct="0">
              <a:spcBef>
                <a:spcPct val="20000"/>
              </a:spcBef>
              <a:buClr>
                <a:srgbClr val="669900"/>
              </a:buClr>
              <a:buFont typeface="Wingdings" pitchFamily="2" charset="2"/>
              <a:buChar char="§"/>
            </a:pPr>
            <a:r>
              <a:rPr lang="en-US" sz="2400" b="1"/>
              <a:t>Customer Confidence/Loyalty</a:t>
            </a:r>
          </a:p>
          <a:p>
            <a:pPr marL="347663" indent="-239713" eaLnBrk="0" hangingPunct="0">
              <a:spcBef>
                <a:spcPct val="20000"/>
              </a:spcBef>
              <a:buClr>
                <a:srgbClr val="669900"/>
              </a:buClr>
              <a:buFont typeface="Wingdings" pitchFamily="2" charset="2"/>
              <a:buChar char="§"/>
            </a:pPr>
            <a:endParaRPr lang="en-US" sz="2400" b="1"/>
          </a:p>
          <a:p>
            <a:pPr marL="347663" indent="-239713" eaLnBrk="0" hangingPunct="0">
              <a:spcBef>
                <a:spcPct val="20000"/>
              </a:spcBef>
              <a:buClr>
                <a:srgbClr val="669900"/>
              </a:buClr>
              <a:buFont typeface="Wingdings" pitchFamily="2" charset="2"/>
              <a:buChar char="§"/>
            </a:pPr>
            <a:r>
              <a:rPr lang="en-US" sz="2400" b="1"/>
              <a:t>Market Access/Trade</a:t>
            </a:r>
          </a:p>
        </p:txBody>
      </p:sp>
    </p:spTree>
  </p:cSld>
  <p:clrMapOvr>
    <a:masterClrMapping/>
  </p:clrMapOvr>
  <p:transition spd="slow"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381000" y="274638"/>
            <a:ext cx="8458200" cy="1143000"/>
          </a:xfrm>
        </p:spPr>
        <p:txBody>
          <a:bodyPr/>
          <a:lstStyle/>
          <a:p>
            <a:r>
              <a:rPr lang="en-US" smtClean="0"/>
              <a:t>Public-Private Partnerships</a:t>
            </a:r>
          </a:p>
        </p:txBody>
      </p:sp>
      <p:sp>
        <p:nvSpPr>
          <p:cNvPr id="15362" name="Rectangle 3"/>
          <p:cNvSpPr>
            <a:spLocks noChangeArrowheads="1"/>
          </p:cNvSpPr>
          <p:nvPr/>
        </p:nvSpPr>
        <p:spPr bwMode="auto">
          <a:xfrm>
            <a:off x="457200" y="1284288"/>
            <a:ext cx="8458200" cy="4648200"/>
          </a:xfrm>
          <a:prstGeom prst="rect">
            <a:avLst/>
          </a:prstGeom>
          <a:noFill/>
          <a:ln w="9525">
            <a:noFill/>
            <a:miter lim="800000"/>
            <a:headEnd/>
            <a:tailEnd/>
          </a:ln>
        </p:spPr>
        <p:txBody>
          <a:bodyPr lIns="90488" tIns="44450" rIns="90488" bIns="44450"/>
          <a:lstStyle/>
          <a:p>
            <a:pPr marL="457200" indent="-457200" eaLnBrk="0" hangingPunct="0">
              <a:lnSpc>
                <a:spcPct val="114000"/>
              </a:lnSpc>
              <a:spcBef>
                <a:spcPct val="20000"/>
              </a:spcBef>
              <a:buClr>
                <a:srgbClr val="669900"/>
              </a:buClr>
              <a:buFont typeface="Wingdings" pitchFamily="2" charset="2"/>
              <a:buChar char="q"/>
            </a:pPr>
            <a:r>
              <a:rPr lang="en-US" sz="2100"/>
              <a:t>The U.S. standards system is diverse and inclusive in participation; promotes an open, consensus-based development process; and is fast, flexible, and </a:t>
            </a:r>
            <a:r>
              <a:rPr lang="en-US" sz="2100" b="1"/>
              <a:t>completely market driven</a:t>
            </a:r>
            <a:r>
              <a:rPr lang="en-US" sz="2100"/>
              <a:t> – resulting in more effective standards and a better trade environment for U.S. interests.</a:t>
            </a:r>
          </a:p>
          <a:p>
            <a:pPr marL="457200" indent="-457200" eaLnBrk="0" hangingPunct="0">
              <a:lnSpc>
                <a:spcPct val="114000"/>
              </a:lnSpc>
              <a:spcBef>
                <a:spcPct val="20000"/>
              </a:spcBef>
              <a:buClr>
                <a:srgbClr val="669900"/>
              </a:buClr>
              <a:buFont typeface="Wingdings" pitchFamily="2" charset="2"/>
              <a:buChar char="q"/>
            </a:pPr>
            <a:r>
              <a:rPr lang="en-US" sz="2100"/>
              <a:t>Thousands of technical, industry, and scientific standards are developed each year, which support market growth and business innovation; promote health, safety, and the environment; and save time and money for companies, organizations, and governments at all levels.</a:t>
            </a:r>
          </a:p>
          <a:p>
            <a:pPr marL="457200" indent="-457200" eaLnBrk="0" hangingPunct="0">
              <a:lnSpc>
                <a:spcPct val="114000"/>
              </a:lnSpc>
              <a:spcBef>
                <a:spcPct val="20000"/>
              </a:spcBef>
              <a:buClr>
                <a:srgbClr val="669900"/>
              </a:buClr>
              <a:buFont typeface="Wingdings" pitchFamily="2" charset="2"/>
              <a:buChar char="q"/>
            </a:pPr>
            <a:r>
              <a:rPr lang="en-US" sz="2100"/>
              <a:t>Public-private partnerships provide an opportunity for industry government and employees to network on issues relating to standards and to provide input on issues of specific concern and priority.</a:t>
            </a:r>
          </a:p>
        </p:txBody>
      </p:sp>
    </p:spTree>
  </p:cSld>
  <p:clrMapOvr>
    <a:masterClrMapping/>
  </p:clrMapOvr>
  <p:transition spd="slow"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304800" y="274638"/>
            <a:ext cx="8229600" cy="1143000"/>
          </a:xfrm>
        </p:spPr>
        <p:txBody>
          <a:bodyPr/>
          <a:lstStyle/>
          <a:p>
            <a:r>
              <a:rPr lang="en-US" sz="4000" smtClean="0"/>
              <a:t>Competitive Advantage</a:t>
            </a:r>
            <a:endParaRPr lang="en-US" sz="4000" b="0" smtClean="0"/>
          </a:p>
        </p:txBody>
      </p:sp>
      <p:sp>
        <p:nvSpPr>
          <p:cNvPr id="17410" name="Rectangle 3"/>
          <p:cNvSpPr>
            <a:spLocks noChangeArrowheads="1"/>
          </p:cNvSpPr>
          <p:nvPr/>
        </p:nvSpPr>
        <p:spPr bwMode="auto">
          <a:xfrm>
            <a:off x="457200" y="1262063"/>
            <a:ext cx="8458200" cy="4648200"/>
          </a:xfrm>
          <a:prstGeom prst="rect">
            <a:avLst/>
          </a:prstGeom>
          <a:noFill/>
          <a:ln w="9525">
            <a:noFill/>
            <a:miter lim="800000"/>
            <a:headEnd/>
            <a:tailEnd/>
          </a:ln>
        </p:spPr>
        <p:txBody>
          <a:bodyPr lIns="90488" tIns="44450" rIns="90488" bIns="44450"/>
          <a:lstStyle/>
          <a:p>
            <a:pPr marL="457200" indent="-457200" eaLnBrk="0" hangingPunct="0">
              <a:lnSpc>
                <a:spcPct val="114000"/>
              </a:lnSpc>
              <a:spcBef>
                <a:spcPct val="20000"/>
              </a:spcBef>
              <a:buClr>
                <a:srgbClr val="669900"/>
              </a:buClr>
              <a:buFont typeface="Wingdings" pitchFamily="2" charset="2"/>
              <a:buChar char="q"/>
            </a:pPr>
            <a:r>
              <a:rPr lang="en-US" sz="2200"/>
              <a:t>Participating in standards development activities offer competitive advantage</a:t>
            </a:r>
            <a:r>
              <a:rPr lang="en-US" sz="2200">
                <a:solidFill>
                  <a:schemeClr val="folHlink"/>
                </a:solidFill>
              </a:rPr>
              <a:t>s</a:t>
            </a:r>
            <a:r>
              <a:rPr lang="en-US" sz="2200"/>
              <a:t> and positions the U.S. as a leader on the global stage</a:t>
            </a:r>
          </a:p>
          <a:p>
            <a:pPr marL="857250" lvl="1" indent="-285750" eaLnBrk="0" hangingPunct="0">
              <a:lnSpc>
                <a:spcPct val="114000"/>
              </a:lnSpc>
              <a:spcBef>
                <a:spcPct val="20000"/>
              </a:spcBef>
              <a:buClr>
                <a:srgbClr val="669900"/>
              </a:buClr>
              <a:buSzPct val="90000"/>
              <a:buFont typeface="Wingdings" pitchFamily="2" charset="2"/>
              <a:buChar char="§"/>
            </a:pPr>
            <a:r>
              <a:rPr lang="en-US" sz="2200"/>
              <a:t>Gain insider knowledge and early access to information</a:t>
            </a:r>
          </a:p>
          <a:p>
            <a:pPr marL="857250" lvl="1" indent="-285750" eaLnBrk="0" hangingPunct="0">
              <a:lnSpc>
                <a:spcPct val="114000"/>
              </a:lnSpc>
              <a:spcBef>
                <a:spcPct val="20000"/>
              </a:spcBef>
              <a:buClr>
                <a:srgbClr val="669900"/>
              </a:buClr>
              <a:buSzPct val="90000"/>
              <a:buFont typeface="Wingdings" pitchFamily="2" charset="2"/>
              <a:buChar char="§"/>
            </a:pPr>
            <a:r>
              <a:rPr lang="en-US" sz="2200"/>
              <a:t>Exert</a:t>
            </a:r>
            <a:r>
              <a:rPr lang="fr-FR" sz="2200"/>
              <a:t> influence on </a:t>
            </a:r>
            <a:r>
              <a:rPr lang="en-US" sz="2200"/>
              <a:t>technical</a:t>
            </a:r>
            <a:r>
              <a:rPr lang="fr-FR" sz="2200"/>
              <a:t> content</a:t>
            </a:r>
            <a:endParaRPr lang="en-US" sz="2200"/>
          </a:p>
          <a:p>
            <a:pPr marL="857250" lvl="1" indent="-285750" eaLnBrk="0" hangingPunct="0">
              <a:lnSpc>
                <a:spcPct val="114000"/>
              </a:lnSpc>
              <a:spcBef>
                <a:spcPct val="20000"/>
              </a:spcBef>
              <a:buClr>
                <a:srgbClr val="669900"/>
              </a:buClr>
              <a:buSzPct val="90000"/>
              <a:buFont typeface="Wingdings" pitchFamily="2" charset="2"/>
              <a:buChar char="§"/>
            </a:pPr>
            <a:r>
              <a:rPr lang="en-US" sz="2200"/>
              <a:t>Develop new markets for products, services, and technologies; and strategic positioning within those markets</a:t>
            </a:r>
          </a:p>
          <a:p>
            <a:pPr marL="457200" indent="-457200" eaLnBrk="0" hangingPunct="0">
              <a:lnSpc>
                <a:spcPct val="114000"/>
              </a:lnSpc>
              <a:spcBef>
                <a:spcPct val="20000"/>
              </a:spcBef>
              <a:buClr>
                <a:srgbClr val="669900"/>
              </a:buClr>
              <a:buFont typeface="Wingdings" pitchFamily="2" charset="2"/>
              <a:buChar char="q"/>
            </a:pPr>
            <a:r>
              <a:rPr lang="en-US" sz="2200"/>
              <a:t>On almost any given day, a standards group or technical committee is meeting and making decisions that could affect the bottom line of our national economy</a:t>
            </a:r>
          </a:p>
          <a:p>
            <a:pPr marL="457200" indent="-457200" algn="r" eaLnBrk="0" hangingPunct="0">
              <a:lnSpc>
                <a:spcPct val="114000"/>
              </a:lnSpc>
              <a:spcBef>
                <a:spcPct val="20000"/>
              </a:spcBef>
              <a:buClr>
                <a:srgbClr val="669900"/>
              </a:buClr>
              <a:buFont typeface="Monotype Sorts"/>
              <a:buNone/>
            </a:pPr>
            <a:r>
              <a:rPr lang="en-US" sz="2200" b="1" i="1">
                <a:solidFill>
                  <a:srgbClr val="669900"/>
                </a:solidFill>
              </a:rPr>
              <a:t>Shouldn’t we be involved? </a:t>
            </a:r>
          </a:p>
        </p:txBody>
      </p:sp>
    </p:spTree>
  </p:cSld>
  <p:clrMapOvr>
    <a:masterClrMapping/>
  </p:clrMapOvr>
  <p:transition spd="slow"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304800" y="274638"/>
            <a:ext cx="8229600" cy="1143000"/>
          </a:xfrm>
        </p:spPr>
        <p:txBody>
          <a:bodyPr/>
          <a:lstStyle/>
          <a:p>
            <a:r>
              <a:rPr lang="en-US" sz="4000" smtClean="0"/>
              <a:t>Efficiency and Cost Savings</a:t>
            </a:r>
            <a:endParaRPr lang="en-US" sz="4000" b="0" smtClean="0"/>
          </a:p>
        </p:txBody>
      </p:sp>
      <p:sp>
        <p:nvSpPr>
          <p:cNvPr id="19458" name="Rectangle 3"/>
          <p:cNvSpPr>
            <a:spLocks noGrp="1" noChangeArrowheads="1"/>
          </p:cNvSpPr>
          <p:nvPr>
            <p:ph type="body" idx="4294967295"/>
          </p:nvPr>
        </p:nvSpPr>
        <p:spPr>
          <a:xfrm>
            <a:off x="457200" y="1265238"/>
            <a:ext cx="8534400" cy="4525962"/>
          </a:xfrm>
        </p:spPr>
        <p:txBody>
          <a:bodyPr/>
          <a:lstStyle/>
          <a:p>
            <a:pPr marL="463550" indent="-463550">
              <a:lnSpc>
                <a:spcPct val="114000"/>
              </a:lnSpc>
              <a:spcBef>
                <a:spcPct val="0"/>
              </a:spcBef>
              <a:spcAft>
                <a:spcPts val="1200"/>
              </a:spcAft>
              <a:buFont typeface="Wingdings" pitchFamily="2" charset="2"/>
              <a:buChar char="q"/>
            </a:pPr>
            <a:r>
              <a:rPr lang="en-US" sz="2600" smtClean="0"/>
              <a:t>Standardization lowers costs by eliminating redundancy, minimizing errors, and reducing time to market </a:t>
            </a:r>
          </a:p>
          <a:p>
            <a:pPr marL="463550" indent="-463550">
              <a:lnSpc>
                <a:spcPct val="114000"/>
              </a:lnSpc>
              <a:spcBef>
                <a:spcPct val="0"/>
              </a:spcBef>
              <a:spcAft>
                <a:spcPts val="1200"/>
              </a:spcAft>
              <a:buFont typeface="Wingdings" pitchFamily="2" charset="2"/>
              <a:buChar char="q"/>
            </a:pPr>
            <a:r>
              <a:rPr lang="en-US" sz="2600" b="1" smtClean="0"/>
              <a:t>Beyond the bottom line</a:t>
            </a:r>
            <a:r>
              <a:rPr lang="en-US" sz="2600" smtClean="0"/>
              <a:t>: standards improve quality, lead-time, factory flexibility, and supply chain management </a:t>
            </a:r>
          </a:p>
          <a:p>
            <a:pPr marL="463550" indent="-463550">
              <a:lnSpc>
                <a:spcPct val="114000"/>
              </a:lnSpc>
              <a:spcBef>
                <a:spcPct val="0"/>
              </a:spcBef>
              <a:spcAft>
                <a:spcPts val="1200"/>
              </a:spcAft>
              <a:buFont typeface="Wingdings" pitchFamily="2" charset="2"/>
              <a:buChar char="q"/>
            </a:pPr>
            <a:r>
              <a:rPr lang="en-US" sz="2600" smtClean="0"/>
              <a:t>Reliance on standards and conformance ensures quality, safety, and reliability, all of which provide cost savings and a better ROI</a:t>
            </a:r>
          </a:p>
        </p:txBody>
      </p:sp>
    </p:spTree>
  </p:cSld>
  <p:clrMapOvr>
    <a:masterClrMapping/>
  </p:clrMapOvr>
  <p:transition spd="slow"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304800" y="274638"/>
            <a:ext cx="8229600" cy="1143000"/>
          </a:xfrm>
        </p:spPr>
        <p:txBody>
          <a:bodyPr/>
          <a:lstStyle/>
          <a:p>
            <a:r>
              <a:rPr lang="en-US" sz="4000" smtClean="0"/>
              <a:t>Innovation and R&amp;D</a:t>
            </a:r>
            <a:endParaRPr lang="en-US" sz="4000" b="0" smtClean="0"/>
          </a:p>
        </p:txBody>
      </p:sp>
      <p:sp>
        <p:nvSpPr>
          <p:cNvPr id="20482" name="Rectangle 3"/>
          <p:cNvSpPr>
            <a:spLocks noGrp="1" noChangeArrowheads="1"/>
          </p:cNvSpPr>
          <p:nvPr>
            <p:ph type="body" idx="4294967295"/>
          </p:nvPr>
        </p:nvSpPr>
        <p:spPr>
          <a:xfrm>
            <a:off x="457200" y="1262063"/>
            <a:ext cx="8534400" cy="4525962"/>
          </a:xfrm>
        </p:spPr>
        <p:txBody>
          <a:bodyPr/>
          <a:lstStyle/>
          <a:p>
            <a:pPr marL="463550" indent="-463550">
              <a:lnSpc>
                <a:spcPct val="114000"/>
              </a:lnSpc>
              <a:spcBef>
                <a:spcPct val="0"/>
              </a:spcBef>
              <a:spcAft>
                <a:spcPts val="1200"/>
              </a:spcAft>
              <a:buFont typeface="Wingdings" pitchFamily="2" charset="2"/>
              <a:buChar char="q"/>
            </a:pPr>
            <a:r>
              <a:rPr lang="en-US" sz="2200" smtClean="0"/>
              <a:t>Builds on previously standardized technologies, systems, and terminologies which lowers R&amp;D costs</a:t>
            </a:r>
          </a:p>
          <a:p>
            <a:pPr marL="463550" indent="-463550">
              <a:lnSpc>
                <a:spcPct val="114000"/>
              </a:lnSpc>
              <a:spcBef>
                <a:spcPct val="0"/>
              </a:spcBef>
              <a:spcAft>
                <a:spcPts val="1200"/>
              </a:spcAft>
              <a:buFont typeface="Wingdings" pitchFamily="2" charset="2"/>
              <a:buChar char="q"/>
            </a:pPr>
            <a:r>
              <a:rPr lang="en-US" sz="2200" b="1" smtClean="0"/>
              <a:t>Shorten the cycle</a:t>
            </a:r>
            <a:r>
              <a:rPr lang="en-US" sz="2200" smtClean="0"/>
              <a:t>: research, prototyping, and standardization are symbiotic overlapping processes</a:t>
            </a:r>
          </a:p>
          <a:p>
            <a:pPr marL="463550" indent="-463550">
              <a:lnSpc>
                <a:spcPct val="114000"/>
              </a:lnSpc>
              <a:spcBef>
                <a:spcPct val="0"/>
              </a:spcBef>
              <a:spcAft>
                <a:spcPts val="1200"/>
              </a:spcAft>
              <a:buFont typeface="Wingdings" pitchFamily="2" charset="2"/>
              <a:buChar char="q"/>
            </a:pPr>
            <a:r>
              <a:rPr lang="en-US" sz="2200" smtClean="0"/>
              <a:t>Gain insider knowledge and early access to key process and application information for developing new products, services, and technologies</a:t>
            </a:r>
          </a:p>
          <a:p>
            <a:pPr marL="463550" indent="-463550">
              <a:lnSpc>
                <a:spcPct val="114000"/>
              </a:lnSpc>
              <a:spcBef>
                <a:spcPct val="0"/>
              </a:spcBef>
              <a:spcAft>
                <a:spcPts val="1200"/>
              </a:spcAft>
              <a:buFont typeface="Wingdings" pitchFamily="2" charset="2"/>
              <a:buChar char="q"/>
            </a:pPr>
            <a:r>
              <a:rPr lang="en-US" sz="2200" smtClean="0"/>
              <a:t>By participating in standards development activities,  stakeholders have an opportunity to directly influence the requirements and guidelines for goods and services</a:t>
            </a:r>
          </a:p>
        </p:txBody>
      </p:sp>
    </p:spTree>
  </p:cSld>
  <p:clrMapOvr>
    <a:masterClrMapping/>
  </p:clrMapOvr>
  <p:transition spd="slow"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304800" y="274638"/>
            <a:ext cx="8382000" cy="1143000"/>
          </a:xfrm>
        </p:spPr>
        <p:txBody>
          <a:bodyPr/>
          <a:lstStyle/>
          <a:p>
            <a:r>
              <a:rPr lang="en-US" smtClean="0"/>
              <a:t>Customer Confidence/Loyalty</a:t>
            </a:r>
            <a:endParaRPr lang="en-US" b="0" smtClean="0"/>
          </a:p>
        </p:txBody>
      </p:sp>
      <p:sp>
        <p:nvSpPr>
          <p:cNvPr id="21506" name="Rectangle 3"/>
          <p:cNvSpPr>
            <a:spLocks noGrp="1" noChangeArrowheads="1"/>
          </p:cNvSpPr>
          <p:nvPr>
            <p:ph type="body" idx="4294967295"/>
          </p:nvPr>
        </p:nvSpPr>
        <p:spPr>
          <a:xfrm>
            <a:off x="457200" y="1265238"/>
            <a:ext cx="8305800" cy="4754562"/>
          </a:xfrm>
        </p:spPr>
        <p:txBody>
          <a:bodyPr/>
          <a:lstStyle/>
          <a:p>
            <a:pPr marL="463550" indent="-463550">
              <a:spcBef>
                <a:spcPct val="0"/>
              </a:spcBef>
              <a:spcAft>
                <a:spcPts val="1200"/>
              </a:spcAft>
              <a:buFont typeface="Wingdings" pitchFamily="2" charset="2"/>
              <a:buChar char="q"/>
            </a:pPr>
            <a:r>
              <a:rPr lang="en-US" sz="1800" dirty="0" smtClean="0"/>
              <a:t>Consumers want products that are high quality, reliable and safe. They also want a greater selection of goods and services at continuously lower costs. Standards and conformance help make this possible.</a:t>
            </a:r>
          </a:p>
          <a:p>
            <a:pPr marL="463550" indent="-463550">
              <a:spcBef>
                <a:spcPct val="0"/>
              </a:spcBef>
              <a:spcAft>
                <a:spcPts val="1200"/>
              </a:spcAft>
              <a:buFont typeface="Wingdings" pitchFamily="2" charset="2"/>
              <a:buChar char="q"/>
            </a:pPr>
            <a:r>
              <a:rPr lang="en-US" sz="1800" dirty="0" smtClean="0"/>
              <a:t>Standards and conformance efforts benefit public health, safety, and the environment. Consumers benefit from the development and design of new and improved requirements for the safety and quality of products and services we rely on every day.</a:t>
            </a:r>
          </a:p>
          <a:p>
            <a:pPr marL="463550" indent="-463550">
              <a:spcBef>
                <a:spcPct val="0"/>
              </a:spcBef>
              <a:spcAft>
                <a:spcPts val="1200"/>
              </a:spcAft>
              <a:buFont typeface="Wingdings" pitchFamily="2" charset="2"/>
              <a:buChar char="q"/>
            </a:pPr>
            <a:r>
              <a:rPr lang="en-US" sz="1800" dirty="0" smtClean="0"/>
              <a:t>Industry and government rely on private-sector standards solutions that take consumer needs into account. Adopting these standards into regulation saves everyone time and money. </a:t>
            </a:r>
          </a:p>
          <a:p>
            <a:pPr marL="463550" indent="-463550">
              <a:buFont typeface="Wingdings" pitchFamily="2" charset="2"/>
              <a:buChar char="q"/>
            </a:pPr>
            <a:r>
              <a:rPr lang="en-US" sz="1800" dirty="0" smtClean="0"/>
              <a:t>Every agency or department in government has a need for standards, whether as an element of the regulatory process or as a key part of procurement policy and operations.</a:t>
            </a:r>
          </a:p>
        </p:txBody>
      </p:sp>
    </p:spTree>
  </p:cSld>
  <p:clrMapOvr>
    <a:masterClrMapping/>
  </p:clrMapOvr>
  <p:transition spd="slow"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304800" y="274638"/>
            <a:ext cx="8382000" cy="1143000"/>
          </a:xfrm>
        </p:spPr>
        <p:txBody>
          <a:bodyPr/>
          <a:lstStyle/>
          <a:p>
            <a:r>
              <a:rPr lang="en-US" smtClean="0"/>
              <a:t>Market Access and Trade</a:t>
            </a:r>
            <a:endParaRPr lang="en-US" b="0" smtClean="0"/>
          </a:p>
        </p:txBody>
      </p:sp>
      <p:sp>
        <p:nvSpPr>
          <p:cNvPr id="22530" name="Rectangle 3"/>
          <p:cNvSpPr>
            <a:spLocks noGrp="1" noChangeArrowheads="1"/>
          </p:cNvSpPr>
          <p:nvPr>
            <p:ph type="body" idx="4294967295"/>
          </p:nvPr>
        </p:nvSpPr>
        <p:spPr>
          <a:xfrm>
            <a:off x="457200" y="1265238"/>
            <a:ext cx="8458200" cy="4525962"/>
          </a:xfrm>
        </p:spPr>
        <p:txBody>
          <a:bodyPr/>
          <a:lstStyle/>
          <a:p>
            <a:pPr>
              <a:lnSpc>
                <a:spcPct val="114000"/>
              </a:lnSpc>
              <a:spcBef>
                <a:spcPct val="0"/>
              </a:spcBef>
              <a:spcAft>
                <a:spcPts val="1200"/>
              </a:spcAft>
              <a:buFont typeface="Wingdings" pitchFamily="2" charset="2"/>
              <a:buChar char="q"/>
            </a:pPr>
            <a:r>
              <a:rPr lang="en-US" sz="2200" b="1" smtClean="0"/>
              <a:t>Build it here, sell it there</a:t>
            </a:r>
            <a:r>
              <a:rPr lang="en-US" sz="2200" smtClean="0"/>
              <a:t>: demonstrating compliance to standards helps our products, services, and personnel to cross borders and trade barriers</a:t>
            </a:r>
          </a:p>
          <a:p>
            <a:pPr>
              <a:lnSpc>
                <a:spcPct val="114000"/>
              </a:lnSpc>
              <a:spcBef>
                <a:spcPct val="0"/>
              </a:spcBef>
              <a:spcAft>
                <a:spcPts val="1200"/>
              </a:spcAft>
              <a:buFont typeface="Wingdings" pitchFamily="2" charset="2"/>
              <a:buChar char="q"/>
            </a:pPr>
            <a:r>
              <a:rPr lang="en-US" sz="2200" smtClean="0"/>
              <a:t>Standards/conformity assessment are inextricably linked with the supply chain throughout multiple tiers of contractors and suppliers</a:t>
            </a:r>
          </a:p>
          <a:p>
            <a:pPr>
              <a:lnSpc>
                <a:spcPct val="114000"/>
              </a:lnSpc>
              <a:spcBef>
                <a:spcPct val="0"/>
              </a:spcBef>
              <a:spcAft>
                <a:spcPts val="1200"/>
              </a:spcAft>
              <a:buFont typeface="Wingdings" pitchFamily="2" charset="2"/>
              <a:buChar char="q"/>
            </a:pPr>
            <a:r>
              <a:rPr lang="en-US" sz="2200" b="1" smtClean="0"/>
              <a:t>Market access:</a:t>
            </a:r>
            <a:r>
              <a:rPr lang="en-US" sz="2200" smtClean="0"/>
              <a:t> Standards and conformance make cross-border interoperability possible, ensuring that products manufactured in one country can be sold and used in another</a:t>
            </a:r>
          </a:p>
          <a:p>
            <a:pPr>
              <a:lnSpc>
                <a:spcPct val="114000"/>
              </a:lnSpc>
              <a:spcBef>
                <a:spcPct val="0"/>
              </a:spcBef>
              <a:spcAft>
                <a:spcPts val="1200"/>
              </a:spcAft>
              <a:buFont typeface="Wingdings" pitchFamily="2" charset="2"/>
              <a:buChar char="q"/>
            </a:pPr>
            <a:r>
              <a:rPr lang="en-US" sz="2200" smtClean="0"/>
              <a:t>Standards and conformance foster innovation in the marketplace, shortening the cycle between initial concept and global market access</a:t>
            </a:r>
          </a:p>
        </p:txBody>
      </p:sp>
    </p:spTree>
  </p:cSld>
  <p:clrMapOvr>
    <a:masterClrMapping/>
  </p:clrMapOvr>
  <p:transition spd="slow" advClick="0"/>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699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Description0 xmlns="6dfc6e00-eaa7-471f-8691-9b952787d5c9" xsi:nil="true"/>
    <Action xmlns="6dfc6e00-eaa7-471f-8691-9b952787d5c9" xsi:nil="true"/>
    <Description_x0020_2 xmlns="6dfc6e00-eaa7-471f-8691-9b952787d5c9" xsi:nil="true"/>
    <Document_x0020_Type xmlns="6dfc6e00-eaa7-471f-8691-9b952787d5c9" xsi:nil="true"/>
    <Keywords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E12E6589-5B5A-40A6-9102-4FF64F710685}"/>
</file>

<file path=customXml/itemProps2.xml><?xml version="1.0" encoding="utf-8"?>
<ds:datastoreItem xmlns:ds="http://schemas.openxmlformats.org/officeDocument/2006/customXml" ds:itemID="{9E7AB963-759A-4BEC-9371-7D97B5F69DD9}"/>
</file>

<file path=customXml/itemProps3.xml><?xml version="1.0" encoding="utf-8"?>
<ds:datastoreItem xmlns:ds="http://schemas.openxmlformats.org/officeDocument/2006/customXml" ds:itemID="{4F588863-7FFC-4E6E-8EE2-57C3BED17F14}"/>
</file>

<file path=customXml/itemProps4.xml><?xml version="1.0" encoding="utf-8"?>
<ds:datastoreItem xmlns:ds="http://schemas.openxmlformats.org/officeDocument/2006/customXml" ds:itemID="{9E7AB963-759A-4BEC-9371-7D97B5F69DD9}"/>
</file>

<file path=docProps/app.xml><?xml version="1.0" encoding="utf-8"?>
<Properties xmlns="http://schemas.openxmlformats.org/officeDocument/2006/extended-properties" xmlns:vt="http://schemas.openxmlformats.org/officeDocument/2006/docPropsVTypes">
  <TotalTime>1119</TotalTime>
  <Words>870</Words>
  <Application>Microsoft Office PowerPoint</Application>
  <PresentationFormat>On-screen Show (4:3)</PresentationFormat>
  <Paragraphs>85</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Why We All Need to be Involved in the Standards Development and  Conformity Assessment Process  </vt:lpstr>
      <vt:lpstr>Fact: Standards Mean Business To industry, government and the bottom line</vt:lpstr>
      <vt:lpstr>How Do Standards Boost Business?</vt:lpstr>
      <vt:lpstr>Public-Private Partnerships</vt:lpstr>
      <vt:lpstr>Competitive Advantage</vt:lpstr>
      <vt:lpstr>Efficiency and Cost Savings</vt:lpstr>
      <vt:lpstr>Innovation and R&amp;D</vt:lpstr>
      <vt:lpstr>Customer Confidence/Loyalty</vt:lpstr>
      <vt:lpstr>Market Access and Trade</vt:lpstr>
      <vt:lpstr>We All Need To…</vt:lpstr>
      <vt:lpstr>For More Information</vt:lpstr>
    </vt:vector>
  </TitlesOfParts>
  <Company>American National Standards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Neiman</dc:creator>
  <cp:lastModifiedBy>Elizabeth Neiman</cp:lastModifiedBy>
  <cp:revision>109</cp:revision>
  <cp:lastPrinted>2011-11-29T20:37:11Z</cp:lastPrinted>
  <dcterms:created xsi:type="dcterms:W3CDTF">2011-11-08T19:03:46Z</dcterms:created>
  <dcterms:modified xsi:type="dcterms:W3CDTF">2016-06-14T15:26:53Z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f1060825-4a0e-4865-a813-7bb7d81df974</vt:lpwstr>
  </property>
</Properties>
</file>